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3"/>
  </p:notesMasterIdLst>
  <p:sldIdLst>
    <p:sldId id="280" r:id="rId3"/>
    <p:sldId id="303" r:id="rId4"/>
    <p:sldId id="302" r:id="rId5"/>
    <p:sldId id="301" r:id="rId6"/>
    <p:sldId id="297" r:id="rId7"/>
    <p:sldId id="304" r:id="rId8"/>
    <p:sldId id="305" r:id="rId9"/>
    <p:sldId id="307" r:id="rId10"/>
    <p:sldId id="309" r:id="rId11"/>
    <p:sldId id="306" r:id="rId12"/>
  </p:sldIdLst>
  <p:sldSz cx="12192000" cy="6858000"/>
  <p:notesSz cx="6858000" cy="9144000"/>
  <p:embeddedFontLst>
    <p:embeddedFont>
      <p:font typeface="Arial Narrow" panose="020B0604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3"/>
    <p:restoredTop sz="94650"/>
  </p:normalViewPr>
  <p:slideViewPr>
    <p:cSldViewPr>
      <p:cViewPr varScale="1">
        <p:scale>
          <a:sx n="120" d="100"/>
          <a:sy n="120" d="100"/>
        </p:scale>
        <p:origin x="208" y="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834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489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851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831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334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135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416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966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652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603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394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BG">
  <p:cSld name="Full Image B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>
            <a:spLocks noGrp="1"/>
          </p:cNvSpPr>
          <p:nvPr>
            <p:ph type="pic" idx="2"/>
          </p:nvPr>
        </p:nvSpPr>
        <p:spPr>
          <a:xfrm>
            <a:off x="6813356" y="1660604"/>
            <a:ext cx="4293830" cy="429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General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 amt="50000"/>
          </a:blip>
          <a:srcRect l="67125"/>
          <a:stretch/>
        </p:blipFill>
        <p:spPr>
          <a:xfrm rot="10800000">
            <a:off x="-1" y="-1"/>
            <a:ext cx="4450081" cy="685833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582968" y="1061803"/>
            <a:ext cx="5510430" cy="536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" y="2"/>
            <a:ext cx="11561510" cy="43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/>
          <p:nvPr/>
        </p:nvSpPr>
        <p:spPr>
          <a:xfrm rot="5400000">
            <a:off x="11554020" y="107607"/>
            <a:ext cx="647010" cy="4317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72966" y="0"/>
                </a:lnTo>
                <a:lnTo>
                  <a:pt x="120000" y="58372"/>
                </a:lnTo>
                <a:lnTo>
                  <a:pt x="72966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BE51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2" y="455763"/>
            <a:ext cx="11561765" cy="39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3"/>
          </p:nvPr>
        </p:nvSpPr>
        <p:spPr>
          <a:xfrm>
            <a:off x="11662309" y="-36632"/>
            <a:ext cx="427416" cy="51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1" name="Google Shape;71;p17"/>
          <p:cNvCxnSpPr/>
          <p:nvPr/>
        </p:nvCxnSpPr>
        <p:spPr>
          <a:xfrm rot="10800000">
            <a:off x="527156" y="443321"/>
            <a:ext cx="11022372" cy="1"/>
          </a:xfrm>
          <a:prstGeom prst="straightConnector1">
            <a:avLst/>
          </a:prstGeom>
          <a:noFill/>
          <a:ln w="12700" cap="flat" cmpd="sng">
            <a:solidFill>
              <a:srgbClr val="8DCCBB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5412"/>
            <a:ext cx="12192000" cy="1849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/>
          <p:nvPr/>
        </p:nvSpPr>
        <p:spPr>
          <a:xfrm>
            <a:off x="1" y="-1"/>
            <a:ext cx="2713581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FinTech :: NganLuong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 0">
  <p:cSld name="1_Two Content 0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582968" y="1061803"/>
            <a:ext cx="5510430" cy="536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4" y="2"/>
            <a:ext cx="11561510" cy="43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2" y="455763"/>
            <a:ext cx="11561765" cy="39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3"/>
          </p:nvPr>
        </p:nvSpPr>
        <p:spPr>
          <a:xfrm>
            <a:off x="11662309" y="-36632"/>
            <a:ext cx="427416" cy="51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4" y="2"/>
            <a:ext cx="11561510" cy="43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  <a:defRPr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/>
          <p:nvPr/>
        </p:nvSpPr>
        <p:spPr>
          <a:xfrm rot="5400000">
            <a:off x="11554020" y="107607"/>
            <a:ext cx="647010" cy="4317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72966" y="0"/>
                </a:lnTo>
                <a:lnTo>
                  <a:pt x="120000" y="58372"/>
                </a:lnTo>
                <a:lnTo>
                  <a:pt x="72966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BE51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2" y="455763"/>
            <a:ext cx="11561765" cy="39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ts val="2800"/>
              <a:buFont typeface="Arial Narrow"/>
              <a:buNone/>
              <a:defRPr sz="1600" b="0" i="0" u="none" strike="noStrike" cap="none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2"/>
          </p:nvPr>
        </p:nvSpPr>
        <p:spPr>
          <a:xfrm>
            <a:off x="11662309" y="-36632"/>
            <a:ext cx="427416" cy="51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6" name="Google Shape;86;p19"/>
          <p:cNvCxnSpPr/>
          <p:nvPr/>
        </p:nvCxnSpPr>
        <p:spPr>
          <a:xfrm rot="10800000">
            <a:off x="527156" y="443321"/>
            <a:ext cx="11022372" cy="1"/>
          </a:xfrm>
          <a:prstGeom prst="straightConnector1">
            <a:avLst/>
          </a:prstGeom>
          <a:noFill/>
          <a:ln w="12700" cap="flat" cmpd="sng">
            <a:solidFill>
              <a:srgbClr val="8DCCB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7" name="Google Shape;87;p19"/>
          <p:cNvSpPr/>
          <p:nvPr/>
        </p:nvSpPr>
        <p:spPr>
          <a:xfrm>
            <a:off x="1" y="-1"/>
            <a:ext cx="2713581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FinTech :: NganLuong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521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 Narrow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370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564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25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706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145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500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079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BG">
  <p:cSld name="Full Image BG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31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6813356" y="1660604"/>
            <a:ext cx="4293830" cy="429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9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General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205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2">
            <a:alphaModFix amt="50000"/>
          </a:blip>
          <a:srcRect l="67125"/>
          <a:stretch/>
        </p:blipFill>
        <p:spPr>
          <a:xfrm rot="10800000">
            <a:off x="-1" y="-1"/>
            <a:ext cx="4450081" cy="685833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82968" y="1061803"/>
            <a:ext cx="5510430" cy="536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" y="2"/>
            <a:ext cx="11561510" cy="43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 rot="5400000">
            <a:off x="11554020" y="107607"/>
            <a:ext cx="647010" cy="43179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13134" y="0"/>
                </a:lnTo>
                <a:lnTo>
                  <a:pt x="21600" y="10507"/>
                </a:lnTo>
                <a:lnTo>
                  <a:pt x="1313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E51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2" y="455763"/>
            <a:ext cx="11561765" cy="39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11662309" y="-36632"/>
            <a:ext cx="427416" cy="51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" name="Shape 64"/>
          <p:cNvCxnSpPr/>
          <p:nvPr/>
        </p:nvCxnSpPr>
        <p:spPr>
          <a:xfrm rot="10800000">
            <a:off x="527156" y="443321"/>
            <a:ext cx="11022372" cy="1"/>
          </a:xfrm>
          <a:prstGeom prst="straightConnector1">
            <a:avLst/>
          </a:prstGeom>
          <a:noFill/>
          <a:ln w="12700" cap="flat" cmpd="sng">
            <a:solidFill>
              <a:srgbClr val="8DCCBB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5412"/>
            <a:ext cx="12192000" cy="18493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1" y="-1"/>
            <a:ext cx="2713581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FinTech :: NganLuong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006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 0">
  <p:cSld name="1_Two Content 0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82968" y="1061803"/>
            <a:ext cx="5510430" cy="536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Arial Narrow"/>
              <a:buChar char="•"/>
              <a:defRPr sz="1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" y="2"/>
            <a:ext cx="11561510" cy="43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2" y="455763"/>
            <a:ext cx="11561765" cy="39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11662309" y="-36632"/>
            <a:ext cx="427416" cy="51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241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" y="2"/>
            <a:ext cx="11561510" cy="43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 rot="5400000">
            <a:off x="11554020" y="107607"/>
            <a:ext cx="647010" cy="43179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13134" y="0"/>
                </a:lnTo>
                <a:lnTo>
                  <a:pt x="21600" y="10507"/>
                </a:lnTo>
                <a:lnTo>
                  <a:pt x="1313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E510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" y="455763"/>
            <a:ext cx="11561765" cy="39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Arial Narrow"/>
              <a:buNone/>
              <a:defRPr sz="1600" b="0" i="0" u="none" strike="noStrike" cap="none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11662309" y="-36632"/>
            <a:ext cx="427416" cy="51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9" name="Shape 79"/>
          <p:cNvCxnSpPr/>
          <p:nvPr/>
        </p:nvCxnSpPr>
        <p:spPr>
          <a:xfrm rot="10800000">
            <a:off x="527156" y="443321"/>
            <a:ext cx="11022372" cy="1"/>
          </a:xfrm>
          <a:prstGeom prst="straightConnector1">
            <a:avLst/>
          </a:prstGeom>
          <a:noFill/>
          <a:ln w="12700" cap="flat" cmpd="sng">
            <a:solidFill>
              <a:srgbClr val="8DCCB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0" name="Shape 80"/>
          <p:cNvSpPr/>
          <p:nvPr/>
        </p:nvSpPr>
        <p:spPr>
          <a:xfrm>
            <a:off x="1" y="-1"/>
            <a:ext cx="2713581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100"/>
              <a:buFont typeface="Calibri"/>
              <a:buNone/>
            </a:pPr>
            <a:r>
              <a:rPr lang="en-US" sz="2100" b="0" i="0" u="none" strike="noStrike" cap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FinTech :: NganLuong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84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 Narrow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6186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 idx="4294967295"/>
          </p:nvPr>
        </p:nvSpPr>
        <p:spPr>
          <a:xfrm>
            <a:off x="2895604" y="1334628"/>
            <a:ext cx="8921262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lvl="0" algn="ctr">
              <a:buClr>
                <a:srgbClr val="5CC2A8"/>
              </a:buClr>
              <a:buSzPts val="4100"/>
            </a:pPr>
            <a:r>
              <a:rPr lang="en-US" sz="4800" b="1" dirty="0">
                <a:solidFill>
                  <a:srgbClr val="5CC2A8"/>
                </a:solidFill>
                <a:effectLst>
                  <a:outerShdw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WELCOME TO</a:t>
            </a:r>
            <a:br>
              <a:rPr lang="en-US" sz="8000" b="1" dirty="0">
                <a:solidFill>
                  <a:srgbClr val="5CC2A8"/>
                </a:solidFill>
                <a:effectLst>
                  <a:outerShdw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</a:br>
            <a:r>
              <a:rPr lang="en-US" sz="6000" b="1" dirty="0">
                <a:solidFill>
                  <a:srgbClr val="5CC2A8"/>
                </a:solidFill>
                <a:effectLst>
                  <a:outerShdw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 PROJECT PRESENTATION</a:t>
            </a:r>
            <a:endParaRPr lang="en-US" sz="8000" dirty="0">
              <a:solidFill>
                <a:srgbClr val="5CC2A8"/>
              </a:solidFill>
              <a:effectLst>
                <a:outerShdw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687" y="265552"/>
            <a:ext cx="2597869" cy="8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A49C11-A386-46C6-B9BB-3C221409A912}"/>
              </a:ext>
            </a:extLst>
          </p:cNvPr>
          <p:cNvSpPr/>
          <p:nvPr/>
        </p:nvSpPr>
        <p:spPr>
          <a:xfrm>
            <a:off x="511444" y="265552"/>
            <a:ext cx="2169763" cy="1284279"/>
          </a:xfrm>
          <a:prstGeom prst="rect">
            <a:avLst/>
          </a:prstGeom>
          <a:solidFill>
            <a:srgbClr val="5C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Shape 86">
            <a:extLst>
              <a:ext uri="{FF2B5EF4-FFF2-40B4-BE49-F238E27FC236}">
                <a16:creationId xmlns:a16="http://schemas.microsoft.com/office/drawing/2014/main" id="{3BC64BB4-5CF1-4981-9839-F029A57E6C88}"/>
              </a:ext>
            </a:extLst>
          </p:cNvPr>
          <p:cNvSpPr txBox="1">
            <a:spLocks/>
          </p:cNvSpPr>
          <p:nvPr/>
        </p:nvSpPr>
        <p:spPr>
          <a:xfrm>
            <a:off x="7996651" y="3722230"/>
            <a:ext cx="4061236" cy="203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CC2A8"/>
              </a:buClr>
              <a:buSzPts val="41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D9A78">
                    <a:lumMod val="75000"/>
                  </a:srgbClr>
                </a:solidFill>
                <a:effectLst>
                  <a:outerShdw dist="38100" dir="2700000" algn="tl" rotWithShape="0">
                    <a:srgbClr val="FFFFFF">
                      <a:lumMod val="85000"/>
                      <a:alpha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TEACHER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C2A8"/>
              </a:buClr>
              <a:buSzPts val="4100"/>
              <a:buFont typeface="Arial"/>
              <a:buNone/>
              <a:tabLst/>
              <a:defRPr/>
            </a:pPr>
            <a:r>
              <a:rPr lang="en-US" sz="2400" i="1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Le Phan Tan </a:t>
            </a:r>
            <a:r>
              <a:rPr lang="en-US" sz="2400" i="1" dirty="0" err="1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Dat</a:t>
            </a:r>
            <a:endParaRPr kumimoji="0" lang="en-US" sz="2400" b="0" i="1" u="none" strike="noStrike" kern="0" cap="none" spc="0" normalizeH="0" baseline="0" noProof="0" dirty="0">
              <a:ln w="0"/>
              <a:solidFill>
                <a:srgbClr val="1D9A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EC73B6-E730-42E0-ABBF-28102ECB5239}"/>
              </a:ext>
            </a:extLst>
          </p:cNvPr>
          <p:cNvCxnSpPr/>
          <p:nvPr/>
        </p:nvCxnSpPr>
        <p:spPr>
          <a:xfrm>
            <a:off x="7731369" y="4221909"/>
            <a:ext cx="0" cy="1208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6">
            <a:extLst>
              <a:ext uri="{FF2B5EF4-FFF2-40B4-BE49-F238E27FC236}">
                <a16:creationId xmlns:a16="http://schemas.microsoft.com/office/drawing/2014/main" id="{D005A563-8E50-4031-827A-F6C053B808CF}"/>
              </a:ext>
            </a:extLst>
          </p:cNvPr>
          <p:cNvSpPr txBox="1">
            <a:spLocks/>
          </p:cNvSpPr>
          <p:nvPr/>
        </p:nvSpPr>
        <p:spPr>
          <a:xfrm>
            <a:off x="5348086" y="6254335"/>
            <a:ext cx="4766566" cy="603665"/>
          </a:xfrm>
          <a:prstGeom prst="rect">
            <a:avLst/>
          </a:prstGeom>
          <a:solidFill>
            <a:srgbClr val="F59A3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5CC2A8"/>
              </a:buClr>
              <a:buSzPts val="4100"/>
              <a:defRPr/>
            </a:pPr>
            <a:r>
              <a:rPr lang="en-US" sz="2400" b="1" spc="600" dirty="0">
                <a:ln w="0"/>
                <a:solidFill>
                  <a:srgbClr val="FFFFFF"/>
                </a:solidFill>
                <a:effectLst>
                  <a:outerShdw dist="50800" dir="5400000" algn="ctr" rotWithShape="0">
                    <a:srgbClr val="FFC000"/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Arduino level 3</a:t>
            </a:r>
          </a:p>
        </p:txBody>
      </p:sp>
      <p:sp>
        <p:nvSpPr>
          <p:cNvPr id="9" name="Shape 86">
            <a:extLst>
              <a:ext uri="{FF2B5EF4-FFF2-40B4-BE49-F238E27FC236}">
                <a16:creationId xmlns:a16="http://schemas.microsoft.com/office/drawing/2014/main" id="{13E5F747-B8F7-46B2-93BE-3261A2788E23}"/>
              </a:ext>
            </a:extLst>
          </p:cNvPr>
          <p:cNvSpPr txBox="1">
            <a:spLocks/>
          </p:cNvSpPr>
          <p:nvPr/>
        </p:nvSpPr>
        <p:spPr>
          <a:xfrm>
            <a:off x="2514600" y="3753807"/>
            <a:ext cx="4343393" cy="203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r">
              <a:lnSpc>
                <a:spcPct val="150000"/>
              </a:lnSpc>
              <a:buClr>
                <a:srgbClr val="5CC2A8"/>
              </a:buClr>
              <a:buSzPts val="4100"/>
              <a:defRPr/>
            </a:pPr>
            <a:r>
              <a:rPr lang="en-US" sz="3200" b="1" dirty="0">
                <a:solidFill>
                  <a:srgbClr val="1D9A78">
                    <a:lumMod val="75000"/>
                  </a:srgbClr>
                </a:solidFill>
                <a:effectLst>
                  <a:outerShdw dist="38100" dir="2700000" algn="tl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STUDENT</a:t>
            </a:r>
          </a:p>
          <a:p>
            <a:pPr lvl="0" algn="r">
              <a:lnSpc>
                <a:spcPct val="100000"/>
              </a:lnSpc>
              <a:buClr>
                <a:srgbClr val="5CC2A8"/>
              </a:buClr>
              <a:buSzPts val="4100"/>
              <a:defRPr/>
            </a:pPr>
            <a:r>
              <a:rPr lang="en-US" sz="2800" i="1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HO NGUYEN ANH DUY</a:t>
            </a:r>
          </a:p>
          <a:p>
            <a:pPr algn="r">
              <a:lnSpc>
                <a:spcPct val="100000"/>
              </a:lnSpc>
              <a:buClr>
                <a:srgbClr val="5CC2A8"/>
              </a:buClr>
              <a:buSzPts val="4100"/>
              <a:defRPr/>
            </a:pPr>
            <a:r>
              <a:rPr lang="en-US" sz="2800" i="1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HO NGUYEN THIEN BAO</a:t>
            </a:r>
          </a:p>
          <a:p>
            <a:pPr algn="r">
              <a:lnSpc>
                <a:spcPct val="100000"/>
              </a:lnSpc>
              <a:buClr>
                <a:srgbClr val="5CC2A8"/>
              </a:buClr>
              <a:buSzPts val="4100"/>
              <a:defRPr/>
            </a:pPr>
            <a:r>
              <a:rPr lang="en-US" sz="2800" i="1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VU ANH KHOI</a:t>
            </a:r>
          </a:p>
        </p:txBody>
      </p:sp>
    </p:spTree>
    <p:extLst>
      <p:ext uri="{BB962C8B-B14F-4D97-AF65-F5344CB8AC3E}">
        <p14:creationId xmlns:p14="http://schemas.microsoft.com/office/powerpoint/2010/main" val="194763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7">
            <a:extLst>
              <a:ext uri="{FF2B5EF4-FFF2-40B4-BE49-F238E27FC236}">
                <a16:creationId xmlns:a16="http://schemas.microsoft.com/office/drawing/2014/main" id="{15B927FF-4B3B-4367-AEE8-FAA6E523BA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687" y="265552"/>
            <a:ext cx="2597869" cy="8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>
            <a:extLst>
              <a:ext uri="{FF2B5EF4-FFF2-40B4-BE49-F238E27FC236}">
                <a16:creationId xmlns:a16="http://schemas.microsoft.com/office/drawing/2014/main" id="{D005A563-8E50-4031-827A-F6C053B808CF}"/>
              </a:ext>
            </a:extLst>
          </p:cNvPr>
          <p:cNvSpPr txBox="1">
            <a:spLocks/>
          </p:cNvSpPr>
          <p:nvPr/>
        </p:nvSpPr>
        <p:spPr>
          <a:xfrm>
            <a:off x="3962400" y="6254335"/>
            <a:ext cx="4766566" cy="603665"/>
          </a:xfrm>
          <a:prstGeom prst="rect">
            <a:avLst/>
          </a:prstGeom>
          <a:solidFill>
            <a:srgbClr val="F59A3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5CC2A8"/>
              </a:buClr>
              <a:buSzPts val="4100"/>
              <a:defRPr/>
            </a:pPr>
            <a:r>
              <a:rPr lang="en-US" sz="2400" b="1" spc="600" dirty="0">
                <a:ln w="0"/>
                <a:solidFill>
                  <a:srgbClr val="FFFFFF"/>
                </a:solidFill>
                <a:effectLst>
                  <a:outerShdw dist="50800" dir="5400000" algn="ctr" rotWithShape="0">
                    <a:srgbClr val="FFC000"/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Arduino level 3</a:t>
            </a:r>
          </a:p>
        </p:txBody>
      </p:sp>
      <p:sp>
        <p:nvSpPr>
          <p:cNvPr id="6" name="Hình chữ nhật 8">
            <a:extLst>
              <a:ext uri="{FF2B5EF4-FFF2-40B4-BE49-F238E27FC236}">
                <a16:creationId xmlns:a16="http://schemas.microsoft.com/office/drawing/2014/main" id="{EB12C90A-68A5-3342-80FF-6581D4E6A83C}"/>
              </a:ext>
            </a:extLst>
          </p:cNvPr>
          <p:cNvSpPr/>
          <p:nvPr/>
        </p:nvSpPr>
        <p:spPr>
          <a:xfrm>
            <a:off x="4953000" y="2667000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3000"/>
            </a:pPr>
            <a:r>
              <a:rPr lang="en-US" sz="36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6942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7">
            <a:extLst>
              <a:ext uri="{FF2B5EF4-FFF2-40B4-BE49-F238E27FC236}">
                <a16:creationId xmlns:a16="http://schemas.microsoft.com/office/drawing/2014/main" id="{FDFDB434-23CC-4108-8758-4636725F29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4131" y="-17585"/>
            <a:ext cx="2597869" cy="8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6">
            <a:extLst>
              <a:ext uri="{FF2B5EF4-FFF2-40B4-BE49-F238E27FC236}">
                <a16:creationId xmlns:a16="http://schemas.microsoft.com/office/drawing/2014/main" id="{D005A563-8E50-4031-827A-F6C053B808CF}"/>
              </a:ext>
            </a:extLst>
          </p:cNvPr>
          <p:cNvSpPr txBox="1">
            <a:spLocks/>
          </p:cNvSpPr>
          <p:nvPr/>
        </p:nvSpPr>
        <p:spPr>
          <a:xfrm>
            <a:off x="5348086" y="6254335"/>
            <a:ext cx="4766566" cy="603665"/>
          </a:xfrm>
          <a:prstGeom prst="rect">
            <a:avLst/>
          </a:prstGeom>
          <a:solidFill>
            <a:srgbClr val="F59A3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5CC2A8"/>
              </a:buClr>
              <a:buSzPts val="4100"/>
              <a:defRPr/>
            </a:pPr>
            <a:r>
              <a:rPr lang="en-US" sz="2400" b="1" spc="600" dirty="0">
                <a:ln w="0"/>
                <a:solidFill>
                  <a:srgbClr val="FFFFFF"/>
                </a:solidFill>
                <a:effectLst>
                  <a:outerShdw dist="50800" dir="5400000" algn="ctr" rotWithShape="0">
                    <a:srgbClr val="FFC000"/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Arduino level 3</a:t>
            </a:r>
          </a:p>
        </p:txBody>
      </p:sp>
      <p:sp>
        <p:nvSpPr>
          <p:cNvPr id="4" name="Hình chữ nhật 8">
            <a:extLst>
              <a:ext uri="{FF2B5EF4-FFF2-40B4-BE49-F238E27FC236}">
                <a16:creationId xmlns:a16="http://schemas.microsoft.com/office/drawing/2014/main" id="{286EF112-1895-D342-B669-BA4A57C1574A}"/>
              </a:ext>
            </a:extLst>
          </p:cNvPr>
          <p:cNvSpPr/>
          <p:nvPr/>
        </p:nvSpPr>
        <p:spPr>
          <a:xfrm>
            <a:off x="5348086" y="105242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3000"/>
            </a:pPr>
            <a:r>
              <a:rPr lang="en-US" sz="36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IDEA</a:t>
            </a:r>
          </a:p>
        </p:txBody>
      </p:sp>
      <p:pic>
        <p:nvPicPr>
          <p:cNvPr id="1028" name="Picture 4" descr="4 hình thức tưới tại nhà - Vườn thông minh">
            <a:extLst>
              <a:ext uri="{FF2B5EF4-FFF2-40B4-BE49-F238E27FC236}">
                <a16:creationId xmlns:a16="http://schemas.microsoft.com/office/drawing/2014/main" id="{8FF1E3EF-AF6A-6840-A64A-2AD3623D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1" y="1828800"/>
            <a:ext cx="2921000" cy="17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Ý nghĩa của việc sử dụng hệ thống tưới cây tự động - Vườn thông minh">
            <a:extLst>
              <a:ext uri="{FF2B5EF4-FFF2-40B4-BE49-F238E27FC236}">
                <a16:creationId xmlns:a16="http://schemas.microsoft.com/office/drawing/2014/main" id="{A44DDC6B-16B7-3E4C-89B4-256D92F3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62" y="1828800"/>
            <a:ext cx="2605216" cy="17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op 3 thiết bị vòi tưới cây cảnh tốt nhất - bán chạy nhất 2019">
            <a:extLst>
              <a:ext uri="{FF2B5EF4-FFF2-40B4-BE49-F238E27FC236}">
                <a16:creationId xmlns:a16="http://schemas.microsoft.com/office/drawing/2014/main" id="{9137D1BD-EC75-7E45-9A4B-942FE42D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99" y="1828800"/>
            <a:ext cx="2550984" cy="17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9DED905-64E5-254E-9384-DC11F8B54375}"/>
              </a:ext>
            </a:extLst>
          </p:cNvPr>
          <p:cNvSpPr/>
          <p:nvPr/>
        </p:nvSpPr>
        <p:spPr>
          <a:xfrm>
            <a:off x="3237265" y="4114446"/>
            <a:ext cx="765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3000"/>
            </a:pP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Công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nghệ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cũ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kém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hiệu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quả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quản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lý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và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tốn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công</a:t>
            </a:r>
            <a:endParaRPr lang="en-US" sz="2000" b="1" dirty="0">
              <a:solidFill>
                <a:srgbClr val="666666"/>
              </a:solidFill>
              <a:latin typeface="Times New Roman" panose="02020603050405020304" pitchFamily="18" charset="0"/>
              <a:ea typeface="Oswald Light"/>
              <a:cs typeface="Times New Roman" panose="02020603050405020304" pitchFamily="18" charset="0"/>
              <a:sym typeface="Oswald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479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7">
            <a:extLst>
              <a:ext uri="{FF2B5EF4-FFF2-40B4-BE49-F238E27FC236}">
                <a16:creationId xmlns:a16="http://schemas.microsoft.com/office/drawing/2014/main" id="{FDFDB434-23CC-4108-8758-4636725F29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4131" y="-17585"/>
            <a:ext cx="2597869" cy="8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6">
            <a:extLst>
              <a:ext uri="{FF2B5EF4-FFF2-40B4-BE49-F238E27FC236}">
                <a16:creationId xmlns:a16="http://schemas.microsoft.com/office/drawing/2014/main" id="{D005A563-8E50-4031-827A-F6C053B808CF}"/>
              </a:ext>
            </a:extLst>
          </p:cNvPr>
          <p:cNvSpPr txBox="1">
            <a:spLocks/>
          </p:cNvSpPr>
          <p:nvPr/>
        </p:nvSpPr>
        <p:spPr>
          <a:xfrm>
            <a:off x="5348086" y="6254335"/>
            <a:ext cx="4766566" cy="603665"/>
          </a:xfrm>
          <a:prstGeom prst="rect">
            <a:avLst/>
          </a:prstGeom>
          <a:solidFill>
            <a:srgbClr val="F59A3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5CC2A8"/>
              </a:buClr>
              <a:buSzPts val="4100"/>
              <a:defRPr/>
            </a:pPr>
            <a:r>
              <a:rPr lang="en-US" sz="2400" b="1" spc="600" dirty="0">
                <a:ln w="0"/>
                <a:solidFill>
                  <a:srgbClr val="FFFFFF"/>
                </a:solidFill>
                <a:effectLst>
                  <a:outerShdw dist="50800" dir="5400000" algn="ctr" rotWithShape="0">
                    <a:srgbClr val="FFC000"/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Arduino level 3</a:t>
            </a:r>
          </a:p>
        </p:txBody>
      </p:sp>
      <p:sp>
        <p:nvSpPr>
          <p:cNvPr id="4" name="Hình chữ nhật 8">
            <a:extLst>
              <a:ext uri="{FF2B5EF4-FFF2-40B4-BE49-F238E27FC236}">
                <a16:creationId xmlns:a16="http://schemas.microsoft.com/office/drawing/2014/main" id="{286EF112-1895-D342-B669-BA4A57C1574A}"/>
              </a:ext>
            </a:extLst>
          </p:cNvPr>
          <p:cNvSpPr/>
          <p:nvPr/>
        </p:nvSpPr>
        <p:spPr>
          <a:xfrm>
            <a:off x="5348086" y="105242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3000"/>
            </a:pPr>
            <a:r>
              <a:rPr lang="en-US" sz="36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IDEA</a:t>
            </a:r>
          </a:p>
        </p:txBody>
      </p:sp>
      <p:pic>
        <p:nvPicPr>
          <p:cNvPr id="1026" name="Picture 2" descr="Cảm biến đo độ ẩm giải pháp thông minh cho hệ thống tưới tự động">
            <a:extLst>
              <a:ext uri="{FF2B5EF4-FFF2-40B4-BE49-F238E27FC236}">
                <a16:creationId xmlns:a16="http://schemas.microsoft.com/office/drawing/2014/main" id="{E2CFDAC4-3FCF-7A4A-B5EF-0041754C7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94934"/>
            <a:ext cx="2944848" cy="18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Bộ phun sương tưới cây đầy đủ - 20 béc phun đồng | Tiki">
            <a:extLst>
              <a:ext uri="{FF2B5EF4-FFF2-40B4-BE49-F238E27FC236}">
                <a16:creationId xmlns:a16="http://schemas.microsoft.com/office/drawing/2014/main" id="{4AC7A49A-E97D-E04C-B968-544EA6E4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2843404" cy="19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ưới tự động - hệ thống tưới thông minh | Babylon Landscape">
            <a:extLst>
              <a:ext uri="{FF2B5EF4-FFF2-40B4-BE49-F238E27FC236}">
                <a16:creationId xmlns:a16="http://schemas.microsoft.com/office/drawing/2014/main" id="{843027BC-ED18-E849-8BC3-2E954FD4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04" y="723695"/>
            <a:ext cx="3147791" cy="21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>
            <a:extLst>
              <a:ext uri="{FF2B5EF4-FFF2-40B4-BE49-F238E27FC236}">
                <a16:creationId xmlns:a16="http://schemas.microsoft.com/office/drawing/2014/main" id="{F3480AD8-32BE-8F40-B7AF-5C8FBAB8F4F2}"/>
              </a:ext>
            </a:extLst>
          </p:cNvPr>
          <p:cNvSpPr/>
          <p:nvPr/>
        </p:nvSpPr>
        <p:spPr>
          <a:xfrm rot="13116260">
            <a:off x="3593413" y="2814183"/>
            <a:ext cx="762000" cy="851089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9EF8F5F0-84FD-E149-8729-A473441A2615}"/>
              </a:ext>
            </a:extLst>
          </p:cNvPr>
          <p:cNvSpPr/>
          <p:nvPr/>
        </p:nvSpPr>
        <p:spPr>
          <a:xfrm rot="8192799">
            <a:off x="7503455" y="2944862"/>
            <a:ext cx="762000" cy="851089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Hình chữ nhật 8">
            <a:extLst>
              <a:ext uri="{FF2B5EF4-FFF2-40B4-BE49-F238E27FC236}">
                <a16:creationId xmlns:a16="http://schemas.microsoft.com/office/drawing/2014/main" id="{E1DEC978-11AA-9643-BC15-9302042ACA99}"/>
              </a:ext>
            </a:extLst>
          </p:cNvPr>
          <p:cNvSpPr/>
          <p:nvPr/>
        </p:nvSpPr>
        <p:spPr>
          <a:xfrm>
            <a:off x="7591395" y="1213234"/>
            <a:ext cx="46768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Công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nghệ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mới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hiện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đại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,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dễ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quản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lý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.</a:t>
            </a:r>
          </a:p>
          <a:p>
            <a:pPr lvl="0">
              <a:buSzPts val="3000"/>
            </a:pP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Tốn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nhiều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chi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phí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đầu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tư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31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7">
            <a:extLst>
              <a:ext uri="{FF2B5EF4-FFF2-40B4-BE49-F238E27FC236}">
                <a16:creationId xmlns:a16="http://schemas.microsoft.com/office/drawing/2014/main" id="{15B927FF-4B3B-4367-AEE8-FAA6E523BA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687" y="265552"/>
            <a:ext cx="2597869" cy="8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>
            <a:extLst>
              <a:ext uri="{FF2B5EF4-FFF2-40B4-BE49-F238E27FC236}">
                <a16:creationId xmlns:a16="http://schemas.microsoft.com/office/drawing/2014/main" id="{D005A563-8E50-4031-827A-F6C053B808CF}"/>
              </a:ext>
            </a:extLst>
          </p:cNvPr>
          <p:cNvSpPr txBox="1">
            <a:spLocks/>
          </p:cNvSpPr>
          <p:nvPr/>
        </p:nvSpPr>
        <p:spPr>
          <a:xfrm>
            <a:off x="3962400" y="6254335"/>
            <a:ext cx="4766566" cy="603665"/>
          </a:xfrm>
          <a:prstGeom prst="rect">
            <a:avLst/>
          </a:prstGeom>
          <a:solidFill>
            <a:srgbClr val="F59A3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5CC2A8"/>
              </a:buClr>
              <a:buSzPts val="4100"/>
              <a:defRPr/>
            </a:pPr>
            <a:r>
              <a:rPr lang="en-US" sz="2400" b="1" spc="600" dirty="0">
                <a:ln w="0"/>
                <a:solidFill>
                  <a:srgbClr val="FFFFFF"/>
                </a:solidFill>
                <a:effectLst>
                  <a:outerShdw dist="50800" dir="5400000" algn="ctr" rotWithShape="0">
                    <a:srgbClr val="FFC000"/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Arduino level 3</a:t>
            </a:r>
          </a:p>
        </p:txBody>
      </p:sp>
      <p:sp>
        <p:nvSpPr>
          <p:cNvPr id="7" name="Hình chữ nhật 8">
            <a:extLst>
              <a:ext uri="{FF2B5EF4-FFF2-40B4-BE49-F238E27FC236}">
                <a16:creationId xmlns:a16="http://schemas.microsoft.com/office/drawing/2014/main" id="{02862085-3F49-504D-A03F-A8C489B3AD4F}"/>
              </a:ext>
            </a:extLst>
          </p:cNvPr>
          <p:cNvSpPr/>
          <p:nvPr/>
        </p:nvSpPr>
        <p:spPr>
          <a:xfrm>
            <a:off x="5029200" y="18564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3000"/>
            </a:pPr>
            <a:r>
              <a:rPr lang="en-US" sz="36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PRODUCT</a:t>
            </a:r>
          </a:p>
        </p:txBody>
      </p:sp>
      <p:pic>
        <p:nvPicPr>
          <p:cNvPr id="8" name="Picture 14" descr="Arduino Uno R3 Development Board - Control Voltage">
            <a:extLst>
              <a:ext uri="{FF2B5EF4-FFF2-40B4-BE49-F238E27FC236}">
                <a16:creationId xmlns:a16="http://schemas.microsoft.com/office/drawing/2014/main" id="{D3A2F7D0-8AB7-354F-88B6-53EBA672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12" y="2620380"/>
            <a:ext cx="1847737" cy="13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odule Bluetooth HC06 slave Điện Tử 360(E360)">
            <a:extLst>
              <a:ext uri="{FF2B5EF4-FFF2-40B4-BE49-F238E27FC236}">
                <a16:creationId xmlns:a16="http://schemas.microsoft.com/office/drawing/2014/main" id="{7105A78D-3845-B848-8FC2-4480CAA8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83" y="2472991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obile App Icons - Download Free Vector Icons | Noun Project">
            <a:extLst>
              <a:ext uri="{FF2B5EF4-FFF2-40B4-BE49-F238E27FC236}">
                <a16:creationId xmlns:a16="http://schemas.microsoft.com/office/drawing/2014/main" id="{D84183E8-2B3F-7F4A-9E17-9725AD1C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82" y="2260600"/>
            <a:ext cx="2185639" cy="21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FA309B2C-47CB-3E44-B902-19738A01224E}"/>
              </a:ext>
            </a:extLst>
          </p:cNvPr>
          <p:cNvSpPr/>
          <p:nvPr/>
        </p:nvSpPr>
        <p:spPr>
          <a:xfrm>
            <a:off x="4091402" y="3095291"/>
            <a:ext cx="685800" cy="3810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3EED723-A4FF-5946-9171-1A40549E506F}"/>
              </a:ext>
            </a:extLst>
          </p:cNvPr>
          <p:cNvSpPr/>
          <p:nvPr/>
        </p:nvSpPr>
        <p:spPr>
          <a:xfrm>
            <a:off x="7545627" y="3095291"/>
            <a:ext cx="685800" cy="3810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2777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7">
            <a:extLst>
              <a:ext uri="{FF2B5EF4-FFF2-40B4-BE49-F238E27FC236}">
                <a16:creationId xmlns:a16="http://schemas.microsoft.com/office/drawing/2014/main" id="{15B927FF-4B3B-4367-AEE8-FAA6E523BA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687" y="265552"/>
            <a:ext cx="2597869" cy="8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>
            <a:extLst>
              <a:ext uri="{FF2B5EF4-FFF2-40B4-BE49-F238E27FC236}">
                <a16:creationId xmlns:a16="http://schemas.microsoft.com/office/drawing/2014/main" id="{D005A563-8E50-4031-827A-F6C053B808CF}"/>
              </a:ext>
            </a:extLst>
          </p:cNvPr>
          <p:cNvSpPr txBox="1">
            <a:spLocks/>
          </p:cNvSpPr>
          <p:nvPr/>
        </p:nvSpPr>
        <p:spPr>
          <a:xfrm>
            <a:off x="5348086" y="6254335"/>
            <a:ext cx="4766566" cy="603665"/>
          </a:xfrm>
          <a:prstGeom prst="rect">
            <a:avLst/>
          </a:prstGeom>
          <a:solidFill>
            <a:srgbClr val="F59A3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5CC2A8"/>
              </a:buClr>
              <a:buSzPts val="4100"/>
              <a:defRPr/>
            </a:pPr>
            <a:r>
              <a:rPr lang="en-US" sz="2400" b="1" spc="600" dirty="0">
                <a:ln w="0"/>
                <a:solidFill>
                  <a:srgbClr val="FFFFFF"/>
                </a:solidFill>
                <a:effectLst>
                  <a:outerShdw dist="50800" dir="5400000" algn="ctr" rotWithShape="0">
                    <a:srgbClr val="FFC000"/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Arduino level 3</a:t>
            </a:r>
          </a:p>
        </p:txBody>
      </p:sp>
      <p:sp>
        <p:nvSpPr>
          <p:cNvPr id="6" name="Hình chữ nhật 8">
            <a:extLst>
              <a:ext uri="{FF2B5EF4-FFF2-40B4-BE49-F238E27FC236}">
                <a16:creationId xmlns:a16="http://schemas.microsoft.com/office/drawing/2014/main" id="{EB12C90A-68A5-3342-80FF-6581D4E6A83C}"/>
              </a:ext>
            </a:extLst>
          </p:cNvPr>
          <p:cNvSpPr/>
          <p:nvPr/>
        </p:nvSpPr>
        <p:spPr>
          <a:xfrm>
            <a:off x="5029200" y="18564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3000"/>
            </a:pPr>
            <a:r>
              <a:rPr lang="en-US" sz="36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PRODUCT</a:t>
            </a:r>
          </a:p>
        </p:txBody>
      </p:sp>
      <p:pic>
        <p:nvPicPr>
          <p:cNvPr id="6148" name="Picture 4" descr="Ống nhựa mềm trong suốt PVC đa dụng 6mm, 8mm, 10mm | Shopee Việt Nam">
            <a:extLst>
              <a:ext uri="{FF2B5EF4-FFF2-40B4-BE49-F238E27FC236}">
                <a16:creationId xmlns:a16="http://schemas.microsoft.com/office/drawing/2014/main" id="{E3A14E63-C23A-A74D-B0F2-D8186C76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96" y="976397"/>
            <a:ext cx="1385803" cy="13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ĐỘNG CƠ BƠM CHÂN KHÔNG 12V | Shopee Việt Nam">
            <a:extLst>
              <a:ext uri="{FF2B5EF4-FFF2-40B4-BE49-F238E27FC236}">
                <a16:creationId xmlns:a16="http://schemas.microsoft.com/office/drawing/2014/main" id="{3D795466-6CC6-A643-B3C3-8B161665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06" y="1017286"/>
            <a:ext cx="1154905" cy="11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1 Cái Mát Trục Quạt 12V 40X40X10Mm Cho Arduino Quả Mâm Xôi Máy Tính 3D Máy  In C|Quạt| - AliExpress">
            <a:extLst>
              <a:ext uri="{FF2B5EF4-FFF2-40B4-BE49-F238E27FC236}">
                <a16:creationId xmlns:a16="http://schemas.microsoft.com/office/drawing/2014/main" id="{E044ED61-FB3E-8647-9B2D-2E447417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60" y="2940274"/>
            <a:ext cx="1385803" cy="13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ÓNG ĐÈN DÂY TÓC- PHÁT MINH &quot;BỪNG SÁNG&quot; CỦA CẢ NHÂN LOẠI">
            <a:extLst>
              <a:ext uri="{FF2B5EF4-FFF2-40B4-BE49-F238E27FC236}">
                <a16:creationId xmlns:a16="http://schemas.microsoft.com/office/drawing/2014/main" id="{115311CE-4CDD-184C-8A00-62AEE84B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89" y="4843944"/>
            <a:ext cx="1017215" cy="10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ingle Channel 5V Relay Breakout Board">
            <a:extLst>
              <a:ext uri="{FF2B5EF4-FFF2-40B4-BE49-F238E27FC236}">
                <a16:creationId xmlns:a16="http://schemas.microsoft.com/office/drawing/2014/main" id="{0AF6D2CB-434C-A34A-A789-A8661694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98" y="1099485"/>
            <a:ext cx="1299858" cy="12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Single Channel 5V Relay Breakout Board">
            <a:extLst>
              <a:ext uri="{FF2B5EF4-FFF2-40B4-BE49-F238E27FC236}">
                <a16:creationId xmlns:a16="http://schemas.microsoft.com/office/drawing/2014/main" id="{F1579D02-C84E-754E-AB66-21EB2340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42" y="3027743"/>
            <a:ext cx="1299858" cy="12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ingle Channel 5V Relay Breakout Board">
            <a:extLst>
              <a:ext uri="{FF2B5EF4-FFF2-40B4-BE49-F238E27FC236}">
                <a16:creationId xmlns:a16="http://schemas.microsoft.com/office/drawing/2014/main" id="{B77D3493-C842-2F4B-80F0-69017783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844" y="4843944"/>
            <a:ext cx="1299858" cy="12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Arduino Uno R3 Development Board - Control Voltage">
            <a:extLst>
              <a:ext uri="{FF2B5EF4-FFF2-40B4-BE49-F238E27FC236}">
                <a16:creationId xmlns:a16="http://schemas.microsoft.com/office/drawing/2014/main" id="{75CD7BE8-DE7A-474C-B8EB-8D42BE55B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510" y="2966777"/>
            <a:ext cx="1847737" cy="13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9A01BC2A-0A56-1E45-A161-101B5FDC4795}"/>
              </a:ext>
            </a:extLst>
          </p:cNvPr>
          <p:cNvSpPr/>
          <p:nvPr/>
        </p:nvSpPr>
        <p:spPr>
          <a:xfrm rot="10800000">
            <a:off x="8923763" y="3560879"/>
            <a:ext cx="838200" cy="30982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46D7E0F-A70B-994F-8FF3-17B2287C2B4A}"/>
              </a:ext>
            </a:extLst>
          </p:cNvPr>
          <p:cNvSpPr/>
          <p:nvPr/>
        </p:nvSpPr>
        <p:spPr>
          <a:xfrm rot="12838686">
            <a:off x="9047375" y="2680704"/>
            <a:ext cx="838200" cy="30982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08C2B28-DBA5-EE48-AEEF-EE439EC647BA}"/>
              </a:ext>
            </a:extLst>
          </p:cNvPr>
          <p:cNvSpPr/>
          <p:nvPr/>
        </p:nvSpPr>
        <p:spPr>
          <a:xfrm rot="8371821">
            <a:off x="9010331" y="4689032"/>
            <a:ext cx="838200" cy="30982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6B81EA-C5AC-2846-9E2D-5307D41D6280}"/>
              </a:ext>
            </a:extLst>
          </p:cNvPr>
          <p:cNvCxnSpPr>
            <a:cxnSpLocks/>
          </p:cNvCxnSpPr>
          <p:nvPr/>
        </p:nvCxnSpPr>
        <p:spPr>
          <a:xfrm flipH="1">
            <a:off x="6058926" y="3633175"/>
            <a:ext cx="9415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CBB9CB-F021-0140-9FB7-891F628A9FBC}"/>
              </a:ext>
            </a:extLst>
          </p:cNvPr>
          <p:cNvCxnSpPr>
            <a:cxnSpLocks/>
          </p:cNvCxnSpPr>
          <p:nvPr/>
        </p:nvCxnSpPr>
        <p:spPr>
          <a:xfrm flipH="1">
            <a:off x="6096000" y="5369014"/>
            <a:ext cx="9415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7F59D9A-23C1-FA4B-8ECE-9DA8517DC361}"/>
              </a:ext>
            </a:extLst>
          </p:cNvPr>
          <p:cNvCxnSpPr>
            <a:cxnSpLocks/>
          </p:cNvCxnSpPr>
          <p:nvPr/>
        </p:nvCxnSpPr>
        <p:spPr>
          <a:xfrm flipH="1">
            <a:off x="7052845" y="1667001"/>
            <a:ext cx="4232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4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7">
            <a:extLst>
              <a:ext uri="{FF2B5EF4-FFF2-40B4-BE49-F238E27FC236}">
                <a16:creationId xmlns:a16="http://schemas.microsoft.com/office/drawing/2014/main" id="{15B927FF-4B3B-4367-AEE8-FAA6E523BA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687" y="265552"/>
            <a:ext cx="2597869" cy="8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>
            <a:extLst>
              <a:ext uri="{FF2B5EF4-FFF2-40B4-BE49-F238E27FC236}">
                <a16:creationId xmlns:a16="http://schemas.microsoft.com/office/drawing/2014/main" id="{D005A563-8E50-4031-827A-F6C053B808CF}"/>
              </a:ext>
            </a:extLst>
          </p:cNvPr>
          <p:cNvSpPr txBox="1">
            <a:spLocks/>
          </p:cNvSpPr>
          <p:nvPr/>
        </p:nvSpPr>
        <p:spPr>
          <a:xfrm>
            <a:off x="3962400" y="6254335"/>
            <a:ext cx="4766566" cy="603665"/>
          </a:xfrm>
          <a:prstGeom prst="rect">
            <a:avLst/>
          </a:prstGeom>
          <a:solidFill>
            <a:srgbClr val="F59A3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5CC2A8"/>
              </a:buClr>
              <a:buSzPts val="4100"/>
              <a:defRPr/>
            </a:pPr>
            <a:r>
              <a:rPr lang="en-US" sz="2400" b="1" spc="600" dirty="0">
                <a:ln w="0"/>
                <a:solidFill>
                  <a:srgbClr val="FFFFFF"/>
                </a:solidFill>
                <a:effectLst>
                  <a:outerShdw dist="50800" dir="5400000" algn="ctr" rotWithShape="0">
                    <a:srgbClr val="FFC000"/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Arduino level 3</a:t>
            </a:r>
          </a:p>
        </p:txBody>
      </p:sp>
      <p:sp>
        <p:nvSpPr>
          <p:cNvPr id="6" name="Hình chữ nhật 8">
            <a:extLst>
              <a:ext uri="{FF2B5EF4-FFF2-40B4-BE49-F238E27FC236}">
                <a16:creationId xmlns:a16="http://schemas.microsoft.com/office/drawing/2014/main" id="{EB12C90A-68A5-3342-80FF-6581D4E6A83C}"/>
              </a:ext>
            </a:extLst>
          </p:cNvPr>
          <p:cNvSpPr/>
          <p:nvPr/>
        </p:nvSpPr>
        <p:spPr>
          <a:xfrm>
            <a:off x="5263335" y="187893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3000"/>
            </a:pPr>
            <a:r>
              <a:rPr lang="en-US" sz="36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APP</a:t>
            </a:r>
          </a:p>
        </p:txBody>
      </p:sp>
      <p:pic>
        <p:nvPicPr>
          <p:cNvPr id="7" name="Picture 4" descr="Mobile App Icons - Download Free Vector Icons | Noun Project">
            <a:extLst>
              <a:ext uri="{FF2B5EF4-FFF2-40B4-BE49-F238E27FC236}">
                <a16:creationId xmlns:a16="http://schemas.microsoft.com/office/drawing/2014/main" id="{A0806CCF-3D17-CE41-B2DB-101C7C79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16758"/>
            <a:ext cx="3955318" cy="39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4EEF584A-2211-AE41-B0D2-3D0021C5910D}"/>
              </a:ext>
            </a:extLst>
          </p:cNvPr>
          <p:cNvSpPr/>
          <p:nvPr/>
        </p:nvSpPr>
        <p:spPr>
          <a:xfrm rot="10800000">
            <a:off x="5804509" y="2667000"/>
            <a:ext cx="1177034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3118320-CF5C-0E43-9F4C-33C3DDC3D022}"/>
              </a:ext>
            </a:extLst>
          </p:cNvPr>
          <p:cNvSpPr/>
          <p:nvPr/>
        </p:nvSpPr>
        <p:spPr>
          <a:xfrm rot="10800000">
            <a:off x="5826811" y="3442017"/>
            <a:ext cx="1177034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537B040-6AC1-D143-947B-A6E6586ED24B}"/>
              </a:ext>
            </a:extLst>
          </p:cNvPr>
          <p:cNvSpPr/>
          <p:nvPr/>
        </p:nvSpPr>
        <p:spPr>
          <a:xfrm rot="10800000">
            <a:off x="5804509" y="4202246"/>
            <a:ext cx="1177034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Hình chữ nhật 8">
            <a:extLst>
              <a:ext uri="{FF2B5EF4-FFF2-40B4-BE49-F238E27FC236}">
                <a16:creationId xmlns:a16="http://schemas.microsoft.com/office/drawing/2014/main" id="{001CCBE3-63F1-6344-BD1E-600D4B73FD6C}"/>
              </a:ext>
            </a:extLst>
          </p:cNvPr>
          <p:cNvSpPr/>
          <p:nvPr/>
        </p:nvSpPr>
        <p:spPr>
          <a:xfrm>
            <a:off x="7478023" y="1912209"/>
            <a:ext cx="4676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Kết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nối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bluetooth</a:t>
            </a:r>
            <a:endParaRPr lang="en-US" sz="2000" b="1" dirty="0">
              <a:solidFill>
                <a:srgbClr val="666666"/>
              </a:solidFill>
              <a:latin typeface="Times New Roman" panose="02020603050405020304" pitchFamily="18" charset="0"/>
              <a:ea typeface="Oswald Light"/>
              <a:cs typeface="Times New Roman" panose="02020603050405020304" pitchFamily="18" charset="0"/>
              <a:sym typeface="Oswald Light"/>
            </a:endParaRPr>
          </a:p>
          <a:p>
            <a:pPr lvl="0">
              <a:buSzPts val="3000"/>
            </a:pP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238DC24-1D96-7548-A5BC-3B4016618D3C}"/>
              </a:ext>
            </a:extLst>
          </p:cNvPr>
          <p:cNvSpPr/>
          <p:nvPr/>
        </p:nvSpPr>
        <p:spPr>
          <a:xfrm rot="10800000">
            <a:off x="5804509" y="1912209"/>
            <a:ext cx="1177034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Hình chữ nhật 8">
            <a:extLst>
              <a:ext uri="{FF2B5EF4-FFF2-40B4-BE49-F238E27FC236}">
                <a16:creationId xmlns:a16="http://schemas.microsoft.com/office/drawing/2014/main" id="{1AE64F12-3B13-7144-8749-370A50E22ADF}"/>
              </a:ext>
            </a:extLst>
          </p:cNvPr>
          <p:cNvSpPr/>
          <p:nvPr/>
        </p:nvSpPr>
        <p:spPr>
          <a:xfrm>
            <a:off x="7478024" y="2685585"/>
            <a:ext cx="4676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Điều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khiển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máy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bơm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</a:p>
          <a:p>
            <a:pPr lvl="0">
              <a:buSzPts val="3000"/>
            </a:pP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</a:p>
        </p:txBody>
      </p:sp>
      <p:sp>
        <p:nvSpPr>
          <p:cNvPr id="14" name="Hình chữ nhật 8">
            <a:extLst>
              <a:ext uri="{FF2B5EF4-FFF2-40B4-BE49-F238E27FC236}">
                <a16:creationId xmlns:a16="http://schemas.microsoft.com/office/drawing/2014/main" id="{A9BFAD6F-687F-F744-9D33-7500FC36576D}"/>
              </a:ext>
            </a:extLst>
          </p:cNvPr>
          <p:cNvSpPr/>
          <p:nvPr/>
        </p:nvSpPr>
        <p:spPr>
          <a:xfrm>
            <a:off x="7567597" y="3473916"/>
            <a:ext cx="4676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Điều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khiển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Quạt</a:t>
            </a:r>
            <a:endParaRPr lang="en-US" sz="2000" b="1" dirty="0">
              <a:solidFill>
                <a:srgbClr val="666666"/>
              </a:solidFill>
              <a:latin typeface="Times New Roman" panose="02020603050405020304" pitchFamily="18" charset="0"/>
              <a:ea typeface="Oswald Light"/>
              <a:cs typeface="Times New Roman" panose="02020603050405020304" pitchFamily="18" charset="0"/>
              <a:sym typeface="Oswald Light"/>
            </a:endParaRPr>
          </a:p>
          <a:p>
            <a:pPr lvl="0">
              <a:buSzPts val="3000"/>
            </a:pP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</a:p>
        </p:txBody>
      </p:sp>
      <p:sp>
        <p:nvSpPr>
          <p:cNvPr id="15" name="Hình chữ nhật 8">
            <a:extLst>
              <a:ext uri="{FF2B5EF4-FFF2-40B4-BE49-F238E27FC236}">
                <a16:creationId xmlns:a16="http://schemas.microsoft.com/office/drawing/2014/main" id="{71A591DC-578E-434D-9DA1-4A196CED5F47}"/>
              </a:ext>
            </a:extLst>
          </p:cNvPr>
          <p:cNvSpPr/>
          <p:nvPr/>
        </p:nvSpPr>
        <p:spPr>
          <a:xfrm>
            <a:off x="7567597" y="4215802"/>
            <a:ext cx="4676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Điều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khiển</a:t>
            </a: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  <a:r>
              <a:rPr lang="en-US" sz="2000" b="1" dirty="0" err="1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đèn</a:t>
            </a:r>
            <a:endParaRPr lang="en-US" sz="2000" b="1" dirty="0">
              <a:solidFill>
                <a:srgbClr val="666666"/>
              </a:solidFill>
              <a:latin typeface="Times New Roman" panose="02020603050405020304" pitchFamily="18" charset="0"/>
              <a:ea typeface="Oswald Light"/>
              <a:cs typeface="Times New Roman" panose="02020603050405020304" pitchFamily="18" charset="0"/>
              <a:sym typeface="Oswald Light"/>
            </a:endParaRPr>
          </a:p>
          <a:p>
            <a:pPr lvl="0">
              <a:buSzPts val="3000"/>
            </a:pPr>
            <a:r>
              <a:rPr lang="en-US" sz="20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8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7">
            <a:extLst>
              <a:ext uri="{FF2B5EF4-FFF2-40B4-BE49-F238E27FC236}">
                <a16:creationId xmlns:a16="http://schemas.microsoft.com/office/drawing/2014/main" id="{15B927FF-4B3B-4367-AEE8-FAA6E523BA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687" y="265552"/>
            <a:ext cx="2597869" cy="8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>
            <a:extLst>
              <a:ext uri="{FF2B5EF4-FFF2-40B4-BE49-F238E27FC236}">
                <a16:creationId xmlns:a16="http://schemas.microsoft.com/office/drawing/2014/main" id="{D005A563-8E50-4031-827A-F6C053B808CF}"/>
              </a:ext>
            </a:extLst>
          </p:cNvPr>
          <p:cNvSpPr txBox="1">
            <a:spLocks/>
          </p:cNvSpPr>
          <p:nvPr/>
        </p:nvSpPr>
        <p:spPr>
          <a:xfrm>
            <a:off x="3962400" y="6254335"/>
            <a:ext cx="4766566" cy="603665"/>
          </a:xfrm>
          <a:prstGeom prst="rect">
            <a:avLst/>
          </a:prstGeom>
          <a:solidFill>
            <a:srgbClr val="F59A3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5CC2A8"/>
              </a:buClr>
              <a:buSzPts val="4100"/>
              <a:defRPr/>
            </a:pPr>
            <a:r>
              <a:rPr lang="en-US" sz="2400" b="1" spc="600" dirty="0">
                <a:ln w="0"/>
                <a:solidFill>
                  <a:srgbClr val="FFFFFF"/>
                </a:solidFill>
                <a:effectLst>
                  <a:outerShdw dist="50800" dir="5400000" algn="ctr" rotWithShape="0">
                    <a:srgbClr val="FFC000"/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Arduino level 3</a:t>
            </a:r>
          </a:p>
        </p:txBody>
      </p:sp>
      <p:sp>
        <p:nvSpPr>
          <p:cNvPr id="6" name="Hình chữ nhật 8">
            <a:extLst>
              <a:ext uri="{FF2B5EF4-FFF2-40B4-BE49-F238E27FC236}">
                <a16:creationId xmlns:a16="http://schemas.microsoft.com/office/drawing/2014/main" id="{EB12C90A-68A5-3342-80FF-6581D4E6A83C}"/>
              </a:ext>
            </a:extLst>
          </p:cNvPr>
          <p:cNvSpPr/>
          <p:nvPr/>
        </p:nvSpPr>
        <p:spPr>
          <a:xfrm>
            <a:off x="4876800" y="609600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3000"/>
            </a:pPr>
            <a:r>
              <a:rPr lang="en-US" sz="36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CODE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EBBE4-7E3F-7947-9309-A6742CCDF5C3}"/>
              </a:ext>
            </a:extLst>
          </p:cNvPr>
          <p:cNvSpPr/>
          <p:nvPr/>
        </p:nvSpPr>
        <p:spPr>
          <a:xfrm>
            <a:off x="3347164" y="125593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#include &lt;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Wire.h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&gt; </a:t>
            </a:r>
            <a:br>
              <a:rPr lang="en-US" dirty="0"/>
            </a:b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#include &lt;LiquidCrystal_I2C.h&gt;</a:t>
            </a:r>
            <a:br>
              <a:rPr lang="en-US" dirty="0"/>
            </a:b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#include "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DHT.h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"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int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relayden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= 11; </a:t>
            </a:r>
            <a:br>
              <a:rPr lang="en-US" dirty="0"/>
            </a:b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int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relaybom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= 9;</a:t>
            </a:r>
            <a:br>
              <a:rPr lang="en-US" dirty="0"/>
            </a:b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int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relayquat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= 10;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const int DHTPIN = 4;      </a:t>
            </a:r>
            <a:br>
              <a:rPr lang="en-US" dirty="0"/>
            </a:b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const int DHTTYPE = DHT11;</a:t>
            </a:r>
            <a:br>
              <a:rPr lang="en-US" dirty="0"/>
            </a:b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int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bluetoothByte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= 0;</a:t>
            </a:r>
            <a:br>
              <a:rPr lang="en-US" dirty="0"/>
            </a:b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LiquidCrystal_I2C lcd(0x27,16,2); </a:t>
            </a:r>
            <a:br>
              <a:rPr lang="en-US" dirty="0"/>
            </a:br>
            <a:endParaRPr lang="en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AAA490-8E84-4C4E-8A7B-079362DEFA1B}"/>
              </a:ext>
            </a:extLst>
          </p:cNvPr>
          <p:cNvSpPr/>
          <p:nvPr/>
        </p:nvSpPr>
        <p:spPr>
          <a:xfrm>
            <a:off x="4187629" y="5001627"/>
            <a:ext cx="3948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swald Light"/>
              </a:rPr>
              <a:t>SET UP THƯ VIỆN VÀ TẠO DATA B AN ĐẦU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534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7">
            <a:extLst>
              <a:ext uri="{FF2B5EF4-FFF2-40B4-BE49-F238E27FC236}">
                <a16:creationId xmlns:a16="http://schemas.microsoft.com/office/drawing/2014/main" id="{15B927FF-4B3B-4367-AEE8-FAA6E523BA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687" y="265552"/>
            <a:ext cx="2597869" cy="8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>
            <a:extLst>
              <a:ext uri="{FF2B5EF4-FFF2-40B4-BE49-F238E27FC236}">
                <a16:creationId xmlns:a16="http://schemas.microsoft.com/office/drawing/2014/main" id="{D005A563-8E50-4031-827A-F6C053B808CF}"/>
              </a:ext>
            </a:extLst>
          </p:cNvPr>
          <p:cNvSpPr txBox="1">
            <a:spLocks/>
          </p:cNvSpPr>
          <p:nvPr/>
        </p:nvSpPr>
        <p:spPr>
          <a:xfrm>
            <a:off x="3962400" y="6254335"/>
            <a:ext cx="4766566" cy="603665"/>
          </a:xfrm>
          <a:prstGeom prst="rect">
            <a:avLst/>
          </a:prstGeom>
          <a:solidFill>
            <a:srgbClr val="F59A3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5CC2A8"/>
              </a:buClr>
              <a:buSzPts val="4100"/>
              <a:defRPr/>
            </a:pPr>
            <a:r>
              <a:rPr lang="en-US" sz="2400" b="1" spc="600" dirty="0">
                <a:ln w="0"/>
                <a:solidFill>
                  <a:srgbClr val="FFFFFF"/>
                </a:solidFill>
                <a:effectLst>
                  <a:outerShdw dist="50800" dir="5400000" algn="ctr" rotWithShape="0">
                    <a:srgbClr val="FFC000"/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Arduino level 3</a:t>
            </a:r>
          </a:p>
        </p:txBody>
      </p:sp>
      <p:sp>
        <p:nvSpPr>
          <p:cNvPr id="6" name="Hình chữ nhật 8">
            <a:extLst>
              <a:ext uri="{FF2B5EF4-FFF2-40B4-BE49-F238E27FC236}">
                <a16:creationId xmlns:a16="http://schemas.microsoft.com/office/drawing/2014/main" id="{EB12C90A-68A5-3342-80FF-6581D4E6A83C}"/>
              </a:ext>
            </a:extLst>
          </p:cNvPr>
          <p:cNvSpPr/>
          <p:nvPr/>
        </p:nvSpPr>
        <p:spPr>
          <a:xfrm>
            <a:off x="4876800" y="77991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3000"/>
            </a:pPr>
            <a:r>
              <a:rPr lang="en-US" sz="36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CODE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EBBE4-7E3F-7947-9309-A6742CCDF5C3}"/>
              </a:ext>
            </a:extLst>
          </p:cNvPr>
          <p:cNvSpPr/>
          <p:nvPr/>
        </p:nvSpPr>
        <p:spPr>
          <a:xfrm>
            <a:off x="3200400" y="727162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int value = </a:t>
            </a:r>
            <a:r>
              <a:rPr lang="en-US" dirty="0" err="1"/>
              <a:t>analogRead</a:t>
            </a:r>
            <a:r>
              <a:rPr lang="en-US" dirty="0"/>
              <a:t>(A0);     //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biến</a:t>
            </a:r>
            <a:br>
              <a:rPr lang="en-US" dirty="0"/>
            </a:br>
            <a:r>
              <a:rPr lang="en-US" dirty="0"/>
              <a:t>  int percent = map(value, 0, 1023, 0, 100);</a:t>
            </a: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Serial.print</a:t>
            </a:r>
            <a:r>
              <a:rPr lang="en-US" dirty="0"/>
              <a:t>(percent);</a:t>
            </a: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Serial.println</a:t>
            </a:r>
            <a:r>
              <a:rPr lang="en-US" dirty="0"/>
              <a:t>('%');</a:t>
            </a:r>
            <a:br>
              <a:rPr lang="en-US" dirty="0"/>
            </a:br>
            <a:r>
              <a:rPr lang="en-US" dirty="0"/>
              <a:t>  </a:t>
            </a:r>
            <a:br>
              <a:rPr lang="en-US" dirty="0"/>
            </a:br>
            <a:r>
              <a:rPr lang="en-US" dirty="0"/>
              <a:t>  float h = </a:t>
            </a:r>
            <a:r>
              <a:rPr lang="en-US" dirty="0" err="1"/>
              <a:t>dht.readHumidity</a:t>
            </a:r>
            <a:r>
              <a:rPr lang="en-US" dirty="0"/>
              <a:t>();    </a:t>
            </a:r>
            <a:br>
              <a:rPr lang="en-US" dirty="0"/>
            </a:br>
            <a:r>
              <a:rPr lang="en-US" dirty="0"/>
              <a:t>  float t = </a:t>
            </a:r>
            <a:r>
              <a:rPr lang="en-US" dirty="0" err="1"/>
              <a:t>dht.readTemperature</a:t>
            </a:r>
            <a:r>
              <a:rPr lang="en-US" dirty="0"/>
              <a:t>();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Serial.print</a:t>
            </a:r>
            <a:r>
              <a:rPr lang="en-US" dirty="0"/>
              <a:t>("</a:t>
            </a:r>
            <a:r>
              <a:rPr lang="en-US" dirty="0" err="1"/>
              <a:t>Nhiet</a:t>
            </a:r>
            <a:r>
              <a:rPr lang="en-US" dirty="0"/>
              <a:t> do: ");</a:t>
            </a: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Serial.println</a:t>
            </a:r>
            <a:r>
              <a:rPr lang="en-US" dirty="0"/>
              <a:t>(t);              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lcd.clear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lcd.setCursor</a:t>
            </a:r>
            <a:r>
              <a:rPr lang="en-US" dirty="0"/>
              <a:t>(2,0);</a:t>
            </a: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lcd.print</a:t>
            </a:r>
            <a:r>
              <a:rPr lang="en-US" dirty="0"/>
              <a:t>("Do am:");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lcd.setCursor</a:t>
            </a:r>
            <a:r>
              <a:rPr lang="en-US" dirty="0"/>
              <a:t>(0,1);</a:t>
            </a: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lcd.print</a:t>
            </a:r>
            <a:r>
              <a:rPr lang="en-US" dirty="0"/>
              <a:t>("</a:t>
            </a:r>
            <a:r>
              <a:rPr lang="en-US" dirty="0" err="1"/>
              <a:t>Nhiet</a:t>
            </a:r>
            <a:r>
              <a:rPr lang="en-US" dirty="0"/>
              <a:t> do:");</a:t>
            </a: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lcd.print</a:t>
            </a:r>
            <a:r>
              <a:rPr lang="en-US" dirty="0"/>
              <a:t>(t);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lcd.setCursor</a:t>
            </a:r>
            <a:r>
              <a:rPr lang="en-US" dirty="0"/>
              <a:t>(8 ,0);</a:t>
            </a: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lcd.print</a:t>
            </a:r>
            <a:r>
              <a:rPr lang="en-US" dirty="0"/>
              <a:t>(percent);</a:t>
            </a:r>
            <a:endParaRPr lang="en-V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47834-1FE7-404E-ACA3-1C09EFC2B2B0}"/>
              </a:ext>
            </a:extLst>
          </p:cNvPr>
          <p:cNvSpPr/>
          <p:nvPr/>
        </p:nvSpPr>
        <p:spPr>
          <a:xfrm>
            <a:off x="4121741" y="5865477"/>
            <a:ext cx="3122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swald Light"/>
              </a:rPr>
              <a:t>ĐỌC CẢM BIẾN VÀ HIỂN THỊ LCD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2521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7">
            <a:extLst>
              <a:ext uri="{FF2B5EF4-FFF2-40B4-BE49-F238E27FC236}">
                <a16:creationId xmlns:a16="http://schemas.microsoft.com/office/drawing/2014/main" id="{15B927FF-4B3B-4367-AEE8-FAA6E523BA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687" y="265552"/>
            <a:ext cx="2597869" cy="8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>
            <a:extLst>
              <a:ext uri="{FF2B5EF4-FFF2-40B4-BE49-F238E27FC236}">
                <a16:creationId xmlns:a16="http://schemas.microsoft.com/office/drawing/2014/main" id="{D005A563-8E50-4031-827A-F6C053B808CF}"/>
              </a:ext>
            </a:extLst>
          </p:cNvPr>
          <p:cNvSpPr txBox="1">
            <a:spLocks/>
          </p:cNvSpPr>
          <p:nvPr/>
        </p:nvSpPr>
        <p:spPr>
          <a:xfrm>
            <a:off x="3962400" y="6254335"/>
            <a:ext cx="4766566" cy="603665"/>
          </a:xfrm>
          <a:prstGeom prst="rect">
            <a:avLst/>
          </a:prstGeom>
          <a:solidFill>
            <a:srgbClr val="F59A3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5CC2A8"/>
              </a:buClr>
              <a:buSzPts val="4100"/>
              <a:defRPr/>
            </a:pPr>
            <a:r>
              <a:rPr lang="en-US" sz="2400" b="1" spc="600" dirty="0">
                <a:ln w="0"/>
                <a:solidFill>
                  <a:srgbClr val="FFFFFF"/>
                </a:solidFill>
                <a:effectLst>
                  <a:outerShdw dist="50800" dir="5400000" algn="ctr" rotWithShape="0">
                    <a:srgbClr val="FFC000"/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Arduino level 3</a:t>
            </a:r>
          </a:p>
        </p:txBody>
      </p:sp>
      <p:sp>
        <p:nvSpPr>
          <p:cNvPr id="6" name="Hình chữ nhật 8">
            <a:extLst>
              <a:ext uri="{FF2B5EF4-FFF2-40B4-BE49-F238E27FC236}">
                <a16:creationId xmlns:a16="http://schemas.microsoft.com/office/drawing/2014/main" id="{EB12C90A-68A5-3342-80FF-6581D4E6A83C}"/>
              </a:ext>
            </a:extLst>
          </p:cNvPr>
          <p:cNvSpPr/>
          <p:nvPr/>
        </p:nvSpPr>
        <p:spPr>
          <a:xfrm>
            <a:off x="4876800" y="609600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3000"/>
            </a:pPr>
            <a:r>
              <a:rPr lang="en-US" sz="3600" b="1" dirty="0">
                <a:solidFill>
                  <a:srgbClr val="666666"/>
                </a:solidFill>
                <a:latin typeface="Times New Roman" panose="02020603050405020304" pitchFamily="18" charset="0"/>
                <a:ea typeface="Oswald Light"/>
                <a:cs typeface="Times New Roman" panose="02020603050405020304" pitchFamily="18" charset="0"/>
                <a:sym typeface="Oswald Light"/>
              </a:rPr>
              <a:t>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EF780D-10EF-B144-9342-AFED52563F5A}"/>
              </a:ext>
            </a:extLst>
          </p:cNvPr>
          <p:cNvSpPr/>
          <p:nvPr/>
        </p:nvSpPr>
        <p:spPr>
          <a:xfrm>
            <a:off x="1143001" y="2002285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//bơm nước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if (bluetoothByte == 1) {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digitalWrite(relaybom,HIGH);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delay(500);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bluetoothByte = 0;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}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//ngưng bơm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if (bluetoothByte == 2) {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digitalWrite(relaybom,LOW);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delay(500);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bluetoothByte = 0;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 }</a:t>
            </a:r>
            <a:br>
              <a:rPr lang="vi-VN" dirty="0"/>
            </a:br>
            <a:endParaRPr lang="en-V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86250-98BF-0442-B6C8-E93B042AACAD}"/>
              </a:ext>
            </a:extLst>
          </p:cNvPr>
          <p:cNvSpPr/>
          <p:nvPr/>
        </p:nvSpPr>
        <p:spPr>
          <a:xfrm>
            <a:off x="4419600" y="2076378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//bật quạt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if (bluetoothByte == 3) {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digitalWrite(relayquat,HIGH);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delay(500);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bluetoothByte = 0;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}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//tắt quạt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if (bluetoothByte == 4) {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digitalWrite(relayquat,LOW);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delay(500);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bluetoothByte = 0;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 }</a:t>
            </a:r>
            <a:br>
              <a:rPr lang="vi-VN" dirty="0"/>
            </a:br>
            <a:endParaRPr lang="en-V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A3FCEE-0B73-B844-8DAB-4A7914352CFE}"/>
              </a:ext>
            </a:extLst>
          </p:cNvPr>
          <p:cNvSpPr/>
          <p:nvPr/>
        </p:nvSpPr>
        <p:spPr>
          <a:xfrm>
            <a:off x="8632556" y="207637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//bật đèn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if (bluetoothByte == 5) {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digitalWrite(relayden,HIGH); 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delay(500);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bluetoothByte = 0;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}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//tắt đèn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if (bluetoothByte == 6) {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digitalWrite(relayden,LOW); 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delay(500);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bluetoothByte = 0;</a:t>
            </a:r>
            <a:br>
              <a:rPr lang="vi-VN" dirty="0"/>
            </a:br>
            <a:r>
              <a:rPr lang="vi-VN" dirty="0">
                <a:solidFill>
                  <a:srgbClr val="222222"/>
                </a:solidFill>
                <a:latin typeface="Arial" panose="020B0604020202020204" pitchFamily="34" charset="0"/>
              </a:rPr>
              <a:t>   }</a:t>
            </a:r>
            <a:endParaRPr lang="en-V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856E2-6CBF-A14D-8F42-8F2746B95E77}"/>
              </a:ext>
            </a:extLst>
          </p:cNvPr>
          <p:cNvSpPr/>
          <p:nvPr/>
        </p:nvSpPr>
        <p:spPr>
          <a:xfrm>
            <a:off x="4121741" y="5865477"/>
            <a:ext cx="3400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swald Light"/>
              </a:rPr>
              <a:t>ĐỌC TÍN HIỆU TỪ APP GỬI VỀ HC-05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09856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641</Words>
  <Application>Microsoft Macintosh PowerPoint</Application>
  <PresentationFormat>Widescreen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Narrow</vt:lpstr>
      <vt:lpstr>Century Gothic</vt:lpstr>
      <vt:lpstr>Times New Roman</vt:lpstr>
      <vt:lpstr>UTM Avo</vt:lpstr>
      <vt:lpstr>Calibri</vt:lpstr>
      <vt:lpstr>Arial</vt:lpstr>
      <vt:lpstr>Helvetica Neue</vt:lpstr>
      <vt:lpstr>Office Theme</vt:lpstr>
      <vt:lpstr>1_Office Theme</vt:lpstr>
      <vt:lpstr>WELCOME TO  PROJECT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VIỆN SÁNG TẠO CÔNG NGHỆ</dc:title>
  <dc:creator>Trần Công Tuấn</dc:creator>
  <cp:lastModifiedBy>Dat Le Phan Tan (FTEL FTI HCM)</cp:lastModifiedBy>
  <cp:revision>73</cp:revision>
  <dcterms:modified xsi:type="dcterms:W3CDTF">2021-01-30T10:28:23Z</dcterms:modified>
</cp:coreProperties>
</file>